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9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98" r:id="rId17"/>
    <p:sldId id="282" r:id="rId18"/>
    <p:sldId id="283" r:id="rId19"/>
    <p:sldId id="284" r:id="rId20"/>
    <p:sldId id="285" r:id="rId21"/>
    <p:sldId id="299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80" r:id="rId33"/>
    <p:sldId id="281" r:id="rId34"/>
  </p:sldIdLst>
  <p:sldSz cx="18288000" cy="10287000"/>
  <p:notesSz cx="6858000" cy="9144000"/>
  <p:embeddedFontLs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IBM Plex Sans Condensed" panose="020B0604020202020204" charset="0"/>
      <p:regular r:id="rId39"/>
    </p:embeddedFont>
    <p:embeddedFont>
      <p:font typeface="Montserrat Bold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rebuchet MS Bold" panose="020B0703020202020204" pitchFamily="34" charset="0"/>
      <p:bold r:id="rId45"/>
    </p:embeddedFont>
    <p:embeddedFont>
      <p:font typeface="Garamond" panose="02020404030301010803" pitchFamily="18" charset="0"/>
      <p:regular r:id="rId46"/>
      <p:bold r:id="rId47"/>
      <p: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Calibri (MS) Bold" panose="020B0604020202020204" charset="0"/>
      <p:regular r:id="rId51"/>
    </p:embeddedFont>
    <p:embeddedFont>
      <p:font typeface="TT Rounds Condensed Bold" panose="020B0604020202020204" charset="0"/>
      <p:regular r:id="rId52"/>
    </p:embeddedFont>
    <p:embeddedFont>
      <p:font typeface="Tahoma Bold" panose="020B0804030504040204" pitchFamily="34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58100" y="3028950"/>
            <a:ext cx="2971800" cy="4229100"/>
          </a:xfrm>
          <a:custGeom>
            <a:avLst/>
            <a:gdLst/>
            <a:ahLst/>
            <a:cxnLst/>
            <a:rect l="l" t="t" r="r" b="b"/>
            <a:pathLst>
              <a:path w="2971800" h="4229100">
                <a:moveTo>
                  <a:pt x="0" y="0"/>
                </a:moveTo>
                <a:lnTo>
                  <a:pt x="2971800" y="0"/>
                </a:lnTo>
                <a:lnTo>
                  <a:pt x="29718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32319" y="3028950"/>
            <a:ext cx="2828925" cy="4229100"/>
          </a:xfrm>
          <a:custGeom>
            <a:avLst/>
            <a:gdLst/>
            <a:ahLst/>
            <a:cxnLst/>
            <a:rect l="l" t="t" r="r" b="b"/>
            <a:pathLst>
              <a:path w="2828925" h="4229100">
                <a:moveTo>
                  <a:pt x="0" y="0"/>
                </a:moveTo>
                <a:lnTo>
                  <a:pt x="2828925" y="0"/>
                </a:lnTo>
                <a:lnTo>
                  <a:pt x="2828925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21398" y="1256157"/>
            <a:ext cx="5562600" cy="7315200"/>
          </a:xfrm>
          <a:custGeom>
            <a:avLst/>
            <a:gdLst/>
            <a:ahLst/>
            <a:cxnLst/>
            <a:rect l="l" t="t" r="r" b="b"/>
            <a:pathLst>
              <a:path w="5562600" h="7315200">
                <a:moveTo>
                  <a:pt x="0" y="0"/>
                </a:moveTo>
                <a:lnTo>
                  <a:pt x="5562600" y="0"/>
                </a:lnTo>
                <a:lnTo>
                  <a:pt x="5562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" b="-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40602" y="1228725"/>
            <a:ext cx="5562600" cy="7315200"/>
          </a:xfrm>
          <a:custGeom>
            <a:avLst/>
            <a:gdLst/>
            <a:ahLst/>
            <a:cxnLst/>
            <a:rect l="l" t="t" r="r" b="b"/>
            <a:pathLst>
              <a:path w="5562600" h="7315200">
                <a:moveTo>
                  <a:pt x="0" y="0"/>
                </a:moveTo>
                <a:lnTo>
                  <a:pt x="5562600" y="0"/>
                </a:lnTo>
                <a:lnTo>
                  <a:pt x="5562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" b="-5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68959" y="1228725"/>
            <a:ext cx="5114906" cy="6724650"/>
          </a:xfrm>
          <a:custGeom>
            <a:avLst/>
            <a:gdLst/>
            <a:ahLst/>
            <a:cxnLst/>
            <a:rect l="l" t="t" r="r" b="b"/>
            <a:pathLst>
              <a:path w="5114906" h="6724650">
                <a:moveTo>
                  <a:pt x="0" y="0"/>
                </a:moveTo>
                <a:lnTo>
                  <a:pt x="5114906" y="0"/>
                </a:lnTo>
                <a:lnTo>
                  <a:pt x="5114906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" b="-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1199" y="2486044"/>
            <a:ext cx="6991350" cy="5314931"/>
          </a:xfrm>
          <a:custGeom>
            <a:avLst/>
            <a:gdLst/>
            <a:ahLst/>
            <a:cxnLst/>
            <a:rect l="l" t="t" r="r" b="b"/>
            <a:pathLst>
              <a:path w="6991350" h="5314931">
                <a:moveTo>
                  <a:pt x="0" y="0"/>
                </a:moveTo>
                <a:lnTo>
                  <a:pt x="6991350" y="0"/>
                </a:lnTo>
                <a:lnTo>
                  <a:pt x="6991350" y="5314931"/>
                </a:lnTo>
                <a:lnTo>
                  <a:pt x="0" y="531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" r="-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4010" y="1571625"/>
            <a:ext cx="5086350" cy="6686550"/>
          </a:xfrm>
          <a:custGeom>
            <a:avLst/>
            <a:gdLst/>
            <a:ahLst/>
            <a:cxnLst/>
            <a:rect l="l" t="t" r="r" b="b"/>
            <a:pathLst>
              <a:path w="5086350" h="6686550">
                <a:moveTo>
                  <a:pt x="0" y="0"/>
                </a:moveTo>
                <a:lnTo>
                  <a:pt x="5086350" y="0"/>
                </a:lnTo>
                <a:lnTo>
                  <a:pt x="5086350" y="6686550"/>
                </a:lnTo>
                <a:lnTo>
                  <a:pt x="0" y="668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" b="-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3013" y="1571625"/>
            <a:ext cx="4743450" cy="6229350"/>
          </a:xfrm>
          <a:custGeom>
            <a:avLst/>
            <a:gdLst/>
            <a:ahLst/>
            <a:cxnLst/>
            <a:rect l="l" t="t" r="r" b="b"/>
            <a:pathLst>
              <a:path w="4743450" h="6229350">
                <a:moveTo>
                  <a:pt x="0" y="0"/>
                </a:moveTo>
                <a:lnTo>
                  <a:pt x="4743450" y="0"/>
                </a:lnTo>
                <a:lnTo>
                  <a:pt x="4743450" y="6229350"/>
                </a:lnTo>
                <a:lnTo>
                  <a:pt x="0" y="622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" b="-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3204" y="2096729"/>
            <a:ext cx="4638694" cy="6096000"/>
          </a:xfrm>
          <a:custGeom>
            <a:avLst/>
            <a:gdLst/>
            <a:ahLst/>
            <a:cxnLst/>
            <a:rect l="l" t="t" r="r" b="b"/>
            <a:pathLst>
              <a:path w="4638694" h="6096000">
                <a:moveTo>
                  <a:pt x="0" y="0"/>
                </a:moveTo>
                <a:lnTo>
                  <a:pt x="4638695" y="0"/>
                </a:lnTo>
                <a:lnTo>
                  <a:pt x="4638695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" b="-1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15044" y="691439"/>
            <a:ext cx="5524500" cy="4210031"/>
          </a:xfrm>
          <a:custGeom>
            <a:avLst/>
            <a:gdLst/>
            <a:ahLst/>
            <a:cxnLst/>
            <a:rect l="l" t="t" r="r" b="b"/>
            <a:pathLst>
              <a:path w="5524500" h="4210031">
                <a:moveTo>
                  <a:pt x="0" y="0"/>
                </a:moveTo>
                <a:lnTo>
                  <a:pt x="5524500" y="0"/>
                </a:lnTo>
                <a:lnTo>
                  <a:pt x="5524500" y="4210031"/>
                </a:lnTo>
                <a:lnTo>
                  <a:pt x="0" y="421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" r="-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72369" y="1359351"/>
            <a:ext cx="5219700" cy="6096000"/>
          </a:xfrm>
          <a:custGeom>
            <a:avLst/>
            <a:gdLst/>
            <a:ahLst/>
            <a:cxnLst/>
            <a:rect l="l" t="t" r="r" b="b"/>
            <a:pathLst>
              <a:path w="5219700" h="6096000">
                <a:moveTo>
                  <a:pt x="0" y="0"/>
                </a:moveTo>
                <a:lnTo>
                  <a:pt x="5219700" y="0"/>
                </a:lnTo>
                <a:lnTo>
                  <a:pt x="52197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" b="-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486025" y="221190"/>
            <a:ext cx="6534150" cy="4972040"/>
          </a:xfrm>
          <a:custGeom>
            <a:avLst/>
            <a:gdLst/>
            <a:ahLst/>
            <a:cxnLst/>
            <a:rect l="l" t="t" r="r" b="b"/>
            <a:pathLst>
              <a:path w="6534150" h="4972040">
                <a:moveTo>
                  <a:pt x="0" y="0"/>
                </a:moveTo>
                <a:lnTo>
                  <a:pt x="6534150" y="0"/>
                </a:lnTo>
                <a:lnTo>
                  <a:pt x="6534150" y="4972040"/>
                </a:lnTo>
                <a:lnTo>
                  <a:pt x="0" y="497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" r="-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72600" y="254210"/>
            <a:ext cx="6534150" cy="4972040"/>
          </a:xfrm>
          <a:custGeom>
            <a:avLst/>
            <a:gdLst/>
            <a:ahLst/>
            <a:cxnLst/>
            <a:rect l="l" t="t" r="r" b="b"/>
            <a:pathLst>
              <a:path w="6534150" h="4972040">
                <a:moveTo>
                  <a:pt x="0" y="0"/>
                </a:moveTo>
                <a:lnTo>
                  <a:pt x="6534150" y="0"/>
                </a:lnTo>
                <a:lnTo>
                  <a:pt x="6534150" y="4972040"/>
                </a:lnTo>
                <a:lnTo>
                  <a:pt x="0" y="49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" r="-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1090" y="5448300"/>
            <a:ext cx="6649085" cy="4638656"/>
          </a:xfrm>
          <a:custGeom>
            <a:avLst/>
            <a:gdLst/>
            <a:ahLst/>
            <a:cxnLst/>
            <a:rect l="l" t="t" r="r" b="b"/>
            <a:pathLst>
              <a:path w="6096000" h="4638656">
                <a:moveTo>
                  <a:pt x="0" y="0"/>
                </a:moveTo>
                <a:lnTo>
                  <a:pt x="6096000" y="0"/>
                </a:lnTo>
                <a:lnTo>
                  <a:pt x="6096000" y="4638656"/>
                </a:lnTo>
                <a:lnTo>
                  <a:pt x="0" y="463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r="-4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72600" y="5448262"/>
            <a:ext cx="6534150" cy="4638694"/>
          </a:xfrm>
          <a:custGeom>
            <a:avLst/>
            <a:gdLst/>
            <a:ahLst/>
            <a:cxnLst/>
            <a:rect l="l" t="t" r="r" b="b"/>
            <a:pathLst>
              <a:path w="6096000" h="4638694">
                <a:moveTo>
                  <a:pt x="0" y="0"/>
                </a:moveTo>
                <a:lnTo>
                  <a:pt x="6096000" y="0"/>
                </a:lnTo>
                <a:lnTo>
                  <a:pt x="6096000" y="4638694"/>
                </a:lnTo>
                <a:lnTo>
                  <a:pt x="0" y="4638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" r="-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63410" y="314325"/>
            <a:ext cx="6623190" cy="9201150"/>
          </a:xfrm>
          <a:custGeom>
            <a:avLst/>
            <a:gdLst/>
            <a:ahLst/>
            <a:cxnLst/>
            <a:rect l="l" t="t" r="r" b="b"/>
            <a:pathLst>
              <a:path w="6972300" h="9201150">
                <a:moveTo>
                  <a:pt x="0" y="0"/>
                </a:moveTo>
                <a:lnTo>
                  <a:pt x="6972300" y="0"/>
                </a:lnTo>
                <a:lnTo>
                  <a:pt x="697230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b="-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11760" y="314325"/>
            <a:ext cx="5171440" cy="6753225"/>
          </a:xfrm>
          <a:custGeom>
            <a:avLst/>
            <a:gdLst/>
            <a:ahLst/>
            <a:cxnLst/>
            <a:rect l="l" t="t" r="r" b="b"/>
            <a:pathLst>
              <a:path w="4829194" h="6343650">
                <a:moveTo>
                  <a:pt x="0" y="0"/>
                </a:moveTo>
                <a:lnTo>
                  <a:pt x="4829194" y="0"/>
                </a:lnTo>
                <a:lnTo>
                  <a:pt x="4829194" y="6343650"/>
                </a:lnTo>
                <a:lnTo>
                  <a:pt x="0" y="63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" b="-2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5200" y="2309390"/>
            <a:ext cx="5257800" cy="6915150"/>
          </a:xfrm>
          <a:custGeom>
            <a:avLst/>
            <a:gdLst/>
            <a:ahLst/>
            <a:cxnLst/>
            <a:rect l="l" t="t" r="r" b="b"/>
            <a:pathLst>
              <a:path w="5257800" h="6915150">
                <a:moveTo>
                  <a:pt x="0" y="0"/>
                </a:moveTo>
                <a:lnTo>
                  <a:pt x="5257800" y="0"/>
                </a:lnTo>
                <a:lnTo>
                  <a:pt x="5257800" y="6915150"/>
                </a:lnTo>
                <a:lnTo>
                  <a:pt x="0" y="6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" b="-3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8915400" y="771524"/>
            <a:ext cx="6750558" cy="8277215"/>
          </a:xfrm>
          <a:custGeom>
            <a:avLst/>
            <a:gdLst/>
            <a:ahLst/>
            <a:cxnLst/>
            <a:rect l="l" t="t" r="r" b="b"/>
            <a:pathLst>
              <a:path w="6143606" h="8277206">
                <a:moveTo>
                  <a:pt x="6143606" y="0"/>
                </a:moveTo>
                <a:lnTo>
                  <a:pt x="0" y="0"/>
                </a:lnTo>
                <a:lnTo>
                  <a:pt x="0" y="8277206"/>
                </a:lnTo>
                <a:lnTo>
                  <a:pt x="6143606" y="8277206"/>
                </a:lnTo>
                <a:lnTo>
                  <a:pt x="6143606" y="0"/>
                </a:lnTo>
                <a:close/>
              </a:path>
            </a:pathLst>
          </a:custGeom>
          <a:blipFill>
            <a:blip r:embed="rId2"/>
            <a:stretch>
              <a:fillRect l="-5" r="-12" b="-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7325" y="771544"/>
            <a:ext cx="6572250" cy="8277196"/>
          </a:xfrm>
          <a:custGeom>
            <a:avLst/>
            <a:gdLst/>
            <a:ahLst/>
            <a:cxnLst/>
            <a:rect l="l" t="t" r="r" b="b"/>
            <a:pathLst>
              <a:path w="6572250" h="8277196">
                <a:moveTo>
                  <a:pt x="0" y="0"/>
                </a:moveTo>
                <a:lnTo>
                  <a:pt x="6572250" y="0"/>
                </a:lnTo>
                <a:lnTo>
                  <a:pt x="6572250" y="8277196"/>
                </a:lnTo>
                <a:lnTo>
                  <a:pt x="0" y="8277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49" r="-63170" b="-9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7680960" y="1943100"/>
            <a:ext cx="3352800" cy="4572000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2" name="Rectangle 1"/>
          <p:cNvSpPr/>
          <p:nvPr/>
        </p:nvSpPr>
        <p:spPr>
          <a:xfrm>
            <a:off x="4080325" y="6896100"/>
            <a:ext cx="104738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cap="none" spc="50" dirty="0" smtClean="0">
                <a:ln w="0"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 ESTATE CAMPAIGNS</a:t>
            </a:r>
            <a:endParaRPr lang="en-IN" sz="6000" cap="none" spc="50" dirty="0">
              <a:ln w="0">
                <a:noFill/>
              </a:ln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5A5FE0F1-D567-2BAC-20E1-9E9EE38D45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47040"/>
            <a:ext cx="10439400" cy="882356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xmlns="" id="{74818AFE-93E8-BF07-CF73-0741C29C6D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400" y="419100"/>
            <a:ext cx="5856522" cy="88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CF0C236E-3025-D769-27B3-BE43BF258E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031240"/>
            <a:ext cx="6477000" cy="8303260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xmlns="" id="{D73A7168-BC0A-0177-4C3F-03796A3EBA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955040"/>
            <a:ext cx="6858000" cy="83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A595C8E-D5B8-52A4-BD9F-10FD11BF7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48942"/>
            <a:ext cx="6776744" cy="8567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1E516C-F2D2-8802-57BE-CBAD886AE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848942"/>
            <a:ext cx="6423871" cy="86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72161" y="2073402"/>
            <a:ext cx="8778926" cy="28575"/>
          </a:xfrm>
          <a:custGeom>
            <a:avLst/>
            <a:gdLst/>
            <a:ahLst/>
            <a:cxnLst/>
            <a:rect l="l" t="t" r="r" b="b"/>
            <a:pathLst>
              <a:path w="8778926" h="28575">
                <a:moveTo>
                  <a:pt x="0" y="0"/>
                </a:moveTo>
                <a:lnTo>
                  <a:pt x="8778926" y="0"/>
                </a:lnTo>
                <a:lnTo>
                  <a:pt x="8778926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6054" y="690372"/>
            <a:ext cx="8686800" cy="1381125"/>
          </a:xfrm>
          <a:custGeom>
            <a:avLst/>
            <a:gdLst/>
            <a:ahLst/>
            <a:cxnLst/>
            <a:rect l="l" t="t" r="r" b="b"/>
            <a:pathLst>
              <a:path w="8686800" h="1381125">
                <a:moveTo>
                  <a:pt x="0" y="0"/>
                </a:moveTo>
                <a:lnTo>
                  <a:pt x="8686800" y="0"/>
                </a:lnTo>
                <a:lnTo>
                  <a:pt x="8686800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96628" y="3033541"/>
            <a:ext cx="8686800" cy="1381106"/>
          </a:xfrm>
          <a:custGeom>
            <a:avLst/>
            <a:gdLst/>
            <a:ahLst/>
            <a:cxnLst/>
            <a:rect l="l" t="t" r="r" b="b"/>
            <a:pathLst>
              <a:path w="8686800" h="1381106">
                <a:moveTo>
                  <a:pt x="0" y="0"/>
                </a:moveTo>
                <a:lnTo>
                  <a:pt x="8686800" y="0"/>
                </a:lnTo>
                <a:lnTo>
                  <a:pt x="8686800" y="1381106"/>
                </a:lnTo>
                <a:lnTo>
                  <a:pt x="0" y="1381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49206" y="6307703"/>
            <a:ext cx="8638794" cy="1381106"/>
          </a:xfrm>
          <a:custGeom>
            <a:avLst/>
            <a:gdLst/>
            <a:ahLst/>
            <a:cxnLst/>
            <a:rect l="l" t="t" r="r" b="b"/>
            <a:pathLst>
              <a:path w="8638794" h="1381106">
                <a:moveTo>
                  <a:pt x="0" y="0"/>
                </a:moveTo>
                <a:lnTo>
                  <a:pt x="8638794" y="0"/>
                </a:lnTo>
                <a:lnTo>
                  <a:pt x="8638794" y="1381106"/>
                </a:lnTo>
                <a:lnTo>
                  <a:pt x="0" y="1381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" b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40200" y="8115300"/>
            <a:ext cx="1390650" cy="2085318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2161" y="5145615"/>
            <a:ext cx="8145218" cy="92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5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68% of shoppers said that in-store messaging way their product purchase decisions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47018" y="3063097"/>
            <a:ext cx="8438140" cy="124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60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70% of purchase decisions are made in the store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3649" y="6467913"/>
            <a:ext cx="8414290" cy="103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3002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COMMUNICATION INSTORE LEADS UPTO 15% INCREASE IN SALES IN SUPER / HYPERMARKETS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161" y="9296124"/>
            <a:ext cx="5817575" cy="58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1803" spc="39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Source:engageinstore.com,Adweek.com,signindustry.com from a presentation made by Aisle Three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2161" y="732606"/>
            <a:ext cx="8699640" cy="12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3009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Opportunity ToLeverage</a:t>
            </a:r>
          </a:p>
          <a:p>
            <a:pPr algn="l">
              <a:lnSpc>
                <a:spcPts val="5952"/>
              </a:lnSpc>
            </a:pPr>
            <a:r>
              <a:rPr lang="en-US" sz="5993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The MOMENT OF TRUTH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6466" y="836628"/>
            <a:ext cx="7510739" cy="92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4"/>
              </a:lnSpc>
            </a:pPr>
            <a:r>
              <a:rPr lang="en-US" sz="5403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EYE LEVEL IS BUY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6D53B96-4193-C688-8D1D-F671743B4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43905"/>
            <a:ext cx="6553200" cy="8796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D07091-4B76-72D1-7EBA-CAC0165F8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543905"/>
            <a:ext cx="6553200" cy="87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7680960" y="1943100"/>
            <a:ext cx="3352800" cy="4572000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2" name="Rectangle 1"/>
          <p:cNvSpPr/>
          <p:nvPr/>
        </p:nvSpPr>
        <p:spPr>
          <a:xfrm>
            <a:off x="609600" y="6896100"/>
            <a:ext cx="16687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spc="50" dirty="0" smtClean="0">
                <a:ln w="0"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BANKING &amp; INSURANCE</a:t>
            </a:r>
            <a:r>
              <a:rPr lang="en-US" sz="6000" cap="none" spc="50" dirty="0" smtClean="0">
                <a:ln w="0"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CAMPAIGNS</a:t>
            </a:r>
            <a:endParaRPr lang="en-IN" sz="6000" cap="none" spc="50" dirty="0">
              <a:ln w="0">
                <a:noFill/>
              </a:ln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A09A24E-5DF4-35FC-ED40-41F695C6E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775103"/>
            <a:ext cx="8382000" cy="6644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4019FF-7234-19C1-0E64-71B05923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7" y="1775103"/>
            <a:ext cx="8157083" cy="66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9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4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1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5750" y="2802636"/>
            <a:ext cx="17715376" cy="3400406"/>
          </a:xfrm>
          <a:custGeom>
            <a:avLst/>
            <a:gdLst/>
            <a:ahLst/>
            <a:cxnLst/>
            <a:rect l="l" t="t" r="r" b="b"/>
            <a:pathLst>
              <a:path w="17715376" h="3400406">
                <a:moveTo>
                  <a:pt x="0" y="0"/>
                </a:moveTo>
                <a:lnTo>
                  <a:pt x="17715376" y="0"/>
                </a:lnTo>
                <a:lnTo>
                  <a:pt x="17715376" y="3400406"/>
                </a:lnTo>
                <a:lnTo>
                  <a:pt x="0" y="3400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5750" y="1838268"/>
            <a:ext cx="18002250" cy="28575"/>
          </a:xfrm>
          <a:custGeom>
            <a:avLst/>
            <a:gdLst/>
            <a:ahLst/>
            <a:cxnLst/>
            <a:rect l="l" t="t" r="r" b="b"/>
            <a:pathLst>
              <a:path w="18002250" h="28575">
                <a:moveTo>
                  <a:pt x="0" y="0"/>
                </a:moveTo>
                <a:lnTo>
                  <a:pt x="18002250" y="0"/>
                </a:lnTo>
                <a:lnTo>
                  <a:pt x="1800225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0200" y="8115300"/>
            <a:ext cx="1390650" cy="2085318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750" y="715432"/>
            <a:ext cx="17368818" cy="83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4806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MOST IMPORTANT POTENTIAL TO TOUCH ALL HUMAN SENSORY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893" y="6948573"/>
            <a:ext cx="1724654" cy="460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34255" y="6997151"/>
            <a:ext cx="1460240" cy="80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Display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8940" y="6963537"/>
            <a:ext cx="1282208" cy="460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48265" y="7012115"/>
            <a:ext cx="2031044" cy="80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Fragrances Aroma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23631" y="7012115"/>
            <a:ext cx="1410224" cy="80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In-store Radio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3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687800" y="8070427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" b="-98"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796629" y="437256"/>
            <a:ext cx="15687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Our Services Pan India: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1656457"/>
            <a:ext cx="147066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Garamond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Mall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Multiplex &amp; Single Screen Activation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Retail Shops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Hyper Markets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Electronic Store Activation.</a:t>
            </a:r>
            <a:endParaRPr lang="en-US" sz="2400" b="1" dirty="0">
              <a:solidFill>
                <a:schemeClr val="bg1"/>
              </a:solidFill>
              <a:latin typeface="Garamond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Society Activation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Gym / Club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Corporate Park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Corporate Offices &amp; Food court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Theme Park &amp; Water Park 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Street , Parks &amp; Club Houses Activation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Temple Branding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Foodcourt</a:t>
            </a:r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, Restaurants &amp; </a:t>
            </a:r>
            <a:r>
              <a:rPr lang="en-US" sz="2400" b="1" dirty="0" err="1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Dhabha</a:t>
            </a:r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 Activation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School Activation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College </a:t>
            </a:r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Activation.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Exhibition Stall Designs &amp; Fabrications.</a:t>
            </a:r>
            <a:endParaRPr lang="en-US" sz="2400" b="1" dirty="0" smtClean="0">
              <a:solidFill>
                <a:schemeClr val="bg1"/>
              </a:solidFill>
              <a:latin typeface="Garamond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Special IP’s Partners Activations.</a:t>
            </a:r>
            <a:endParaRPr lang="en-US" sz="2400" b="1" dirty="0">
              <a:solidFill>
                <a:schemeClr val="bg1"/>
              </a:solidFill>
              <a:latin typeface="Garamond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Sponsorships &amp; Brand Alliances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aramond" pitchFamily="18" charset="0"/>
                <a:cs typeface="Times New Roman" pitchFamily="18" charset="0"/>
              </a:rPr>
              <a:t>In-film Branding &amp; Awards Integrations.</a:t>
            </a:r>
            <a:endParaRPr lang="en-US" sz="2400" b="1" dirty="0">
              <a:solidFill>
                <a:schemeClr val="bg1"/>
              </a:solidFill>
              <a:latin typeface="Garamond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58100" y="914400"/>
            <a:ext cx="2971800" cy="4229100"/>
          </a:xfrm>
          <a:custGeom>
            <a:avLst/>
            <a:gdLst/>
            <a:ahLst/>
            <a:cxnLst/>
            <a:rect l="l" t="t" r="r" b="b"/>
            <a:pathLst>
              <a:path w="2971800" h="4229100">
                <a:moveTo>
                  <a:pt x="0" y="0"/>
                </a:moveTo>
                <a:lnTo>
                  <a:pt x="2971800" y="0"/>
                </a:lnTo>
                <a:lnTo>
                  <a:pt x="29718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13980" y="952500"/>
            <a:ext cx="2819400" cy="4229100"/>
          </a:xfrm>
          <a:custGeom>
            <a:avLst/>
            <a:gdLst/>
            <a:ahLst/>
            <a:cxnLst/>
            <a:rect l="l" t="t" r="r" b="b"/>
            <a:pathLst>
              <a:path w="2819400" h="4229100">
                <a:moveTo>
                  <a:pt x="0" y="0"/>
                </a:moveTo>
                <a:lnTo>
                  <a:pt x="2819400" y="0"/>
                </a:lnTo>
                <a:lnTo>
                  <a:pt x="28194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1600" y="5558284"/>
            <a:ext cx="15925800" cy="438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8"/>
              </a:lnSpc>
            </a:pPr>
            <a:r>
              <a:rPr lang="en-US" sz="4806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 </a:t>
            </a:r>
            <a:r>
              <a:rPr lang="en-US" sz="4806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!</a:t>
            </a:r>
          </a:p>
          <a:p>
            <a:pPr algn="ctr">
              <a:lnSpc>
                <a:spcPts val="6728"/>
              </a:lnSpc>
            </a:pPr>
            <a:endParaRPr lang="en-US" sz="4806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5174"/>
              </a:lnSpc>
            </a:pP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DHIRAJ CHABBRIA </a:t>
            </a:r>
          </a:p>
          <a:p>
            <a:pPr algn="ctr">
              <a:lnSpc>
                <a:spcPts val="5174"/>
              </a:lnSpc>
            </a:pP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Director - Marketing</a:t>
            </a:r>
            <a:endParaRPr lang="en-US" sz="374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5174"/>
              </a:lnSpc>
            </a:pP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Mobile: </a:t>
            </a:r>
            <a:r>
              <a:rPr lang="en-US" sz="374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+</a:t>
            </a: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91 9870079884</a:t>
            </a:r>
          </a:p>
          <a:p>
            <a:pPr algn="ctr">
              <a:lnSpc>
                <a:spcPts val="5174"/>
              </a:lnSpc>
            </a:pP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74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Email: </a:t>
            </a: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dc@sabmarcom.com</a:t>
            </a:r>
            <a:r>
              <a:rPr lang="en-US" sz="374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749" b="1" dirty="0" smtClean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/ connect2sabmarcom@gmail.com</a:t>
            </a:r>
            <a:endParaRPr lang="en-US" sz="374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782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82294" y="2286000"/>
            <a:ext cx="2762250" cy="2762231"/>
          </a:xfrm>
          <a:custGeom>
            <a:avLst/>
            <a:gdLst/>
            <a:ahLst/>
            <a:cxnLst/>
            <a:rect l="l" t="t" r="r" b="b"/>
            <a:pathLst>
              <a:path w="2762250" h="2762231">
                <a:moveTo>
                  <a:pt x="0" y="0"/>
                </a:moveTo>
                <a:lnTo>
                  <a:pt x="2762250" y="0"/>
                </a:lnTo>
                <a:lnTo>
                  <a:pt x="2762250" y="2762231"/>
                </a:lnTo>
                <a:lnTo>
                  <a:pt x="0" y="276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84414" y="2286000"/>
            <a:ext cx="2762250" cy="2762231"/>
          </a:xfrm>
          <a:custGeom>
            <a:avLst/>
            <a:gdLst/>
            <a:ahLst/>
            <a:cxnLst/>
            <a:rect l="l" t="t" r="r" b="b"/>
            <a:pathLst>
              <a:path w="2762250" h="2762231">
                <a:moveTo>
                  <a:pt x="0" y="0"/>
                </a:moveTo>
                <a:lnTo>
                  <a:pt x="2762250" y="0"/>
                </a:lnTo>
                <a:lnTo>
                  <a:pt x="2762250" y="2762231"/>
                </a:lnTo>
                <a:lnTo>
                  <a:pt x="0" y="2762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26796" y="2465813"/>
            <a:ext cx="3918204" cy="3016348"/>
          </a:xfrm>
          <a:custGeom>
            <a:avLst/>
            <a:gdLst/>
            <a:ahLst/>
            <a:cxnLst/>
            <a:rect l="l" t="t" r="r" b="b"/>
            <a:pathLst>
              <a:path w="2590800" h="2590800">
                <a:moveTo>
                  <a:pt x="0" y="0"/>
                </a:moveTo>
                <a:lnTo>
                  <a:pt x="2590800" y="0"/>
                </a:lnTo>
                <a:lnTo>
                  <a:pt x="2590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39000" y="2171700"/>
            <a:ext cx="4267200" cy="3310461"/>
          </a:xfrm>
          <a:custGeom>
            <a:avLst/>
            <a:gdLst/>
            <a:ahLst/>
            <a:cxnLst/>
            <a:rect l="l" t="t" r="r" b="b"/>
            <a:pathLst>
              <a:path w="2590800" h="2571750">
                <a:moveTo>
                  <a:pt x="0" y="0"/>
                </a:moveTo>
                <a:lnTo>
                  <a:pt x="2590800" y="0"/>
                </a:lnTo>
                <a:lnTo>
                  <a:pt x="259080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4910" y="2285981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38562" y="2372877"/>
            <a:ext cx="2899982" cy="2909125"/>
          </a:xfrm>
          <a:custGeom>
            <a:avLst/>
            <a:gdLst/>
            <a:ahLst/>
            <a:cxnLst/>
            <a:rect l="l" t="t" r="r" b="b"/>
            <a:pathLst>
              <a:path w="2586038" h="2586028">
                <a:moveTo>
                  <a:pt x="0" y="0"/>
                </a:moveTo>
                <a:lnTo>
                  <a:pt x="2586037" y="0"/>
                </a:lnTo>
                <a:lnTo>
                  <a:pt x="2586037" y="2586028"/>
                </a:lnTo>
                <a:lnTo>
                  <a:pt x="0" y="2586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8295" y="2372878"/>
            <a:ext cx="2586038" cy="2586028"/>
          </a:xfrm>
          <a:custGeom>
            <a:avLst/>
            <a:gdLst/>
            <a:ahLst/>
            <a:cxnLst/>
            <a:rect l="l" t="t" r="r" b="b"/>
            <a:pathLst>
              <a:path w="2586038" h="2586028">
                <a:moveTo>
                  <a:pt x="0" y="0"/>
                </a:moveTo>
                <a:lnTo>
                  <a:pt x="2586037" y="0"/>
                </a:lnTo>
                <a:lnTo>
                  <a:pt x="2586037" y="2586028"/>
                </a:lnTo>
                <a:lnTo>
                  <a:pt x="0" y="258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246" y="2285981"/>
            <a:ext cx="3297154" cy="319618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44950" y="8115300"/>
            <a:ext cx="1390650" cy="2085318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1400" y="5706408"/>
            <a:ext cx="5098818" cy="216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600" b="1">
                <a:solidFill>
                  <a:srgbClr val="BEBEBE"/>
                </a:solidFill>
                <a:latin typeface="Tahoma Bold"/>
                <a:ea typeface="Tahoma Bold"/>
                <a:cs typeface="Tahoma Bold"/>
                <a:sym typeface="Tahoma Bold"/>
              </a:rPr>
              <a:t>Strengthening mind measure and/or sales measure matrix </a:t>
            </a: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for the brand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42697" y="5706408"/>
            <a:ext cx="5354307" cy="162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600" b="1">
                <a:solidFill>
                  <a:srgbClr val="BEBEBE"/>
                </a:solidFill>
                <a:latin typeface="Tahoma Bold"/>
                <a:ea typeface="Tahoma Bold"/>
                <a:cs typeface="Tahoma Bold"/>
                <a:sym typeface="Tahoma Bold"/>
              </a:rPr>
              <a:t>Creating engagement with customers in </a:t>
            </a: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retail environment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56537" y="5706189"/>
            <a:ext cx="4300928" cy="216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Building solution to </a:t>
            </a:r>
            <a:r>
              <a:rPr lang="en-US" sz="3600" b="1">
                <a:solidFill>
                  <a:srgbClr val="D9D9D9"/>
                </a:solidFill>
                <a:latin typeface="Tahoma Bold"/>
                <a:ea typeface="Tahoma Bold"/>
                <a:cs typeface="Tahoma Bold"/>
                <a:sym typeface="Tahoma Bold"/>
              </a:rPr>
              <a:t>enhance customer experience inside Retail store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7680960" y="1943100"/>
            <a:ext cx="3352800" cy="4572000"/>
          </a:xfrm>
          <a:custGeom>
            <a:avLst/>
            <a:gdLst/>
            <a:ahLst/>
            <a:cxnLst/>
            <a:rect l="l" t="t" r="r" b="b"/>
            <a:pathLst>
              <a:path w="1390650" h="2085318">
                <a:moveTo>
                  <a:pt x="0" y="0"/>
                </a:moveTo>
                <a:lnTo>
                  <a:pt x="1390650" y="0"/>
                </a:lnTo>
                <a:lnTo>
                  <a:pt x="1390650" y="2085318"/>
                </a:lnTo>
                <a:lnTo>
                  <a:pt x="0" y="208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3546925" y="6896100"/>
            <a:ext cx="104738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spc="50" dirty="0" smtClean="0">
                <a:ln w="0"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AUTOMOBILE</a:t>
            </a:r>
            <a:r>
              <a:rPr lang="en-US" sz="6000" cap="none" spc="50" dirty="0" smtClean="0">
                <a:ln w="0"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CAMPAIGNS</a:t>
            </a:r>
            <a:endParaRPr lang="en-IN" sz="6000" cap="none" spc="50" dirty="0">
              <a:ln w="0">
                <a:noFill/>
              </a:ln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66388" y="1000125"/>
            <a:ext cx="5172056" cy="3971944"/>
          </a:xfrm>
          <a:custGeom>
            <a:avLst/>
            <a:gdLst/>
            <a:ahLst/>
            <a:cxnLst/>
            <a:rect l="l" t="t" r="r" b="b"/>
            <a:pathLst>
              <a:path w="5172056" h="3971944">
                <a:moveTo>
                  <a:pt x="0" y="0"/>
                </a:moveTo>
                <a:lnTo>
                  <a:pt x="5172056" y="0"/>
                </a:lnTo>
                <a:lnTo>
                  <a:pt x="5172056" y="3971944"/>
                </a:lnTo>
                <a:lnTo>
                  <a:pt x="0" y="397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t="-55" r="-100" b="-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1864" y="1000125"/>
            <a:ext cx="7019906" cy="3971925"/>
          </a:xfrm>
          <a:custGeom>
            <a:avLst/>
            <a:gdLst/>
            <a:ahLst/>
            <a:cxnLst/>
            <a:rect l="l" t="t" r="r" b="b"/>
            <a:pathLst>
              <a:path w="7019906" h="3971925">
                <a:moveTo>
                  <a:pt x="0" y="0"/>
                </a:moveTo>
                <a:lnTo>
                  <a:pt x="7019906" y="0"/>
                </a:lnTo>
                <a:lnTo>
                  <a:pt x="7019906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" r="-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7225" y="5312816"/>
            <a:ext cx="6677006" cy="4695806"/>
          </a:xfrm>
          <a:custGeom>
            <a:avLst/>
            <a:gdLst/>
            <a:ahLst/>
            <a:cxnLst/>
            <a:rect l="l" t="t" r="r" b="b"/>
            <a:pathLst>
              <a:path w="6677006" h="4695806">
                <a:moveTo>
                  <a:pt x="0" y="0"/>
                </a:moveTo>
                <a:lnTo>
                  <a:pt x="6677006" y="0"/>
                </a:lnTo>
                <a:lnTo>
                  <a:pt x="6677006" y="4695806"/>
                </a:lnTo>
                <a:lnTo>
                  <a:pt x="0" y="4695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" r="-5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8553" y="5312302"/>
            <a:ext cx="8286750" cy="4667250"/>
          </a:xfrm>
          <a:custGeom>
            <a:avLst/>
            <a:gdLst/>
            <a:ahLst/>
            <a:cxnLst/>
            <a:rect l="l" t="t" r="r" b="b"/>
            <a:pathLst>
              <a:path w="8286750" h="4667250">
                <a:moveTo>
                  <a:pt x="0" y="0"/>
                </a:moveTo>
                <a:lnTo>
                  <a:pt x="8286750" y="0"/>
                </a:lnTo>
                <a:lnTo>
                  <a:pt x="8286750" y="4667250"/>
                </a:lnTo>
                <a:lnTo>
                  <a:pt x="0" y="4667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" r="-86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79373" y="3409760"/>
            <a:ext cx="3620691" cy="38100"/>
            <a:chOff x="0" y="0"/>
            <a:chExt cx="3620694" cy="38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0293" cy="38100"/>
            </a:xfrm>
            <a:custGeom>
              <a:avLst/>
              <a:gdLst/>
              <a:ahLst/>
              <a:cxnLst/>
              <a:rect l="l" t="t" r="r" b="b"/>
              <a:pathLst>
                <a:path w="3360293" h="38100">
                  <a:moveTo>
                    <a:pt x="0" y="0"/>
                  </a:moveTo>
                  <a:lnTo>
                    <a:pt x="0" y="38100"/>
                  </a:lnTo>
                  <a:lnTo>
                    <a:pt x="3360293" y="38100"/>
                  </a:lnTo>
                  <a:lnTo>
                    <a:pt x="336029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0" b="-9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879373" y="2438591"/>
            <a:ext cx="3688652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600" b="1" spc="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3D Models For Understanding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00609" y="3629044"/>
            <a:ext cx="4657706" cy="6115050"/>
          </a:xfrm>
          <a:custGeom>
            <a:avLst/>
            <a:gdLst/>
            <a:ahLst/>
            <a:cxnLst/>
            <a:rect l="l" t="t" r="r" b="b"/>
            <a:pathLst>
              <a:path w="4657706" h="6115050">
                <a:moveTo>
                  <a:pt x="0" y="0"/>
                </a:moveTo>
                <a:lnTo>
                  <a:pt x="4657706" y="0"/>
                </a:lnTo>
                <a:lnTo>
                  <a:pt x="4657706" y="6115050"/>
                </a:lnTo>
                <a:lnTo>
                  <a:pt x="0" y="611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" b="-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64563" y="1800225"/>
            <a:ext cx="4686300" cy="6153150"/>
          </a:xfrm>
          <a:custGeom>
            <a:avLst/>
            <a:gdLst/>
            <a:ahLst/>
            <a:cxnLst/>
            <a:rect l="l" t="t" r="r" b="b"/>
            <a:pathLst>
              <a:path w="4686300" h="6153150">
                <a:moveTo>
                  <a:pt x="0" y="0"/>
                </a:moveTo>
                <a:lnTo>
                  <a:pt x="4686300" y="0"/>
                </a:lnTo>
                <a:lnTo>
                  <a:pt x="4686300" y="6153150"/>
                </a:lnTo>
                <a:lnTo>
                  <a:pt x="0" y="615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" b="-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61549" y="1027643"/>
            <a:ext cx="7724756" cy="4943456"/>
          </a:xfrm>
          <a:custGeom>
            <a:avLst/>
            <a:gdLst/>
            <a:ahLst/>
            <a:cxnLst/>
            <a:rect l="l" t="t" r="r" b="b"/>
            <a:pathLst>
              <a:path w="7724756" h="4943456">
                <a:moveTo>
                  <a:pt x="0" y="0"/>
                </a:moveTo>
                <a:lnTo>
                  <a:pt x="7724756" y="0"/>
                </a:lnTo>
                <a:lnTo>
                  <a:pt x="7724756" y="4943456"/>
                </a:lnTo>
                <a:lnTo>
                  <a:pt x="0" y="4943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" r="-10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972406" y="314344"/>
            <a:ext cx="9582150" cy="7258031"/>
          </a:xfrm>
          <a:custGeom>
            <a:avLst/>
            <a:gdLst/>
            <a:ahLst/>
            <a:cxnLst/>
            <a:rect l="l" t="t" r="r" b="b"/>
            <a:pathLst>
              <a:path w="9582150" h="7258031">
                <a:moveTo>
                  <a:pt x="0" y="0"/>
                </a:moveTo>
                <a:lnTo>
                  <a:pt x="9582150" y="0"/>
                </a:lnTo>
                <a:lnTo>
                  <a:pt x="9582150" y="7258031"/>
                </a:lnTo>
                <a:lnTo>
                  <a:pt x="0" y="725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" r="-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4425" y="314325"/>
            <a:ext cx="6229350" cy="4743431"/>
          </a:xfrm>
          <a:custGeom>
            <a:avLst/>
            <a:gdLst/>
            <a:ahLst/>
            <a:cxnLst/>
            <a:rect l="l" t="t" r="r" b="b"/>
            <a:pathLst>
              <a:path w="6229350" h="4743431">
                <a:moveTo>
                  <a:pt x="0" y="0"/>
                </a:moveTo>
                <a:lnTo>
                  <a:pt x="6229350" y="0"/>
                </a:lnTo>
                <a:lnTo>
                  <a:pt x="6229350" y="4743431"/>
                </a:lnTo>
                <a:lnTo>
                  <a:pt x="0" y="4743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" r="-8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425" y="5229244"/>
            <a:ext cx="6229350" cy="4743421"/>
          </a:xfrm>
          <a:custGeom>
            <a:avLst/>
            <a:gdLst/>
            <a:ahLst/>
            <a:cxnLst/>
            <a:rect l="l" t="t" r="r" b="b"/>
            <a:pathLst>
              <a:path w="6229350" h="4743421">
                <a:moveTo>
                  <a:pt x="0" y="0"/>
                </a:moveTo>
                <a:lnTo>
                  <a:pt x="6229350" y="0"/>
                </a:lnTo>
                <a:lnTo>
                  <a:pt x="6229350" y="4743421"/>
                </a:lnTo>
                <a:lnTo>
                  <a:pt x="0" y="4743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r="-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1000" y="2933700"/>
            <a:ext cx="8820150" cy="6686550"/>
          </a:xfrm>
          <a:custGeom>
            <a:avLst/>
            <a:gdLst/>
            <a:ahLst/>
            <a:cxnLst/>
            <a:rect l="l" t="t" r="r" b="b"/>
            <a:pathLst>
              <a:path w="8820150" h="6686550">
                <a:moveTo>
                  <a:pt x="0" y="0"/>
                </a:moveTo>
                <a:lnTo>
                  <a:pt x="8820150" y="0"/>
                </a:lnTo>
                <a:lnTo>
                  <a:pt x="8820150" y="6686550"/>
                </a:lnTo>
                <a:lnTo>
                  <a:pt x="0" y="668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" r="-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96406" y="428644"/>
            <a:ext cx="8362950" cy="6343631"/>
          </a:xfrm>
          <a:custGeom>
            <a:avLst/>
            <a:gdLst/>
            <a:ahLst/>
            <a:cxnLst/>
            <a:rect l="l" t="t" r="r" b="b"/>
            <a:pathLst>
              <a:path w="8362950" h="6343631">
                <a:moveTo>
                  <a:pt x="0" y="0"/>
                </a:moveTo>
                <a:lnTo>
                  <a:pt x="8362950" y="0"/>
                </a:lnTo>
                <a:lnTo>
                  <a:pt x="8362950" y="6343631"/>
                </a:lnTo>
                <a:lnTo>
                  <a:pt x="0" y="6343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" r="-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65984" y="8157000"/>
            <a:ext cx="1419225" cy="2130000"/>
          </a:xfrm>
          <a:custGeom>
            <a:avLst/>
            <a:gdLst/>
            <a:ahLst/>
            <a:cxnLst/>
            <a:rect l="l" t="t" r="r" b="b"/>
            <a:pathLst>
              <a:path w="1419225" h="2130000">
                <a:moveTo>
                  <a:pt x="0" y="0"/>
                </a:moveTo>
                <a:lnTo>
                  <a:pt x="1419225" y="0"/>
                </a:lnTo>
                <a:lnTo>
                  <a:pt x="1419225" y="2130000"/>
                </a:lnTo>
                <a:lnTo>
                  <a:pt x="0" y="213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" b="-9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220</Words>
  <Application>Microsoft Office PowerPoint</Application>
  <PresentationFormat>Custom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Trebuchet MS</vt:lpstr>
      <vt:lpstr>IBM Plex Sans Condensed</vt:lpstr>
      <vt:lpstr>Montserrat Bold</vt:lpstr>
      <vt:lpstr>Calibri</vt:lpstr>
      <vt:lpstr>Trebuchet MS Bold</vt:lpstr>
      <vt:lpstr>Times New Roman</vt:lpstr>
      <vt:lpstr>Arial</vt:lpstr>
      <vt:lpstr>Garamond</vt:lpstr>
      <vt:lpstr>Tahoma</vt:lpstr>
      <vt:lpstr>Calibri (MS) Bold</vt:lpstr>
      <vt:lpstr>TT Rounds Condensed Bold</vt:lpstr>
      <vt:lpstr>Tahoma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Automobile Activity - SAB MARCOM (Rajinder).pdf</dc:title>
  <dc:creator>DC 9870079884</dc:creator>
  <cp:keywords>DC 9870079884</cp:keywords>
  <cp:lastModifiedBy>admin</cp:lastModifiedBy>
  <cp:revision>19</cp:revision>
  <dcterms:created xsi:type="dcterms:W3CDTF">2006-08-16T00:00:00Z</dcterms:created>
  <dcterms:modified xsi:type="dcterms:W3CDTF">2025-04-22T12:18:00Z</dcterms:modified>
  <dc:identifier>DAGeyHdgsN8</dc:identifier>
</cp:coreProperties>
</file>